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77" r:id="rId4"/>
    <p:sldId id="271" r:id="rId5"/>
    <p:sldId id="279" r:id="rId6"/>
    <p:sldId id="278" r:id="rId7"/>
    <p:sldId id="283" r:id="rId8"/>
    <p:sldId id="284" r:id="rId9"/>
    <p:sldId id="282" r:id="rId10"/>
    <p:sldId id="258" r:id="rId11"/>
    <p:sldId id="291" r:id="rId12"/>
    <p:sldId id="262" r:id="rId13"/>
    <p:sldId id="261" r:id="rId14"/>
    <p:sldId id="265" r:id="rId15"/>
    <p:sldId id="260" r:id="rId16"/>
    <p:sldId id="259" r:id="rId17"/>
    <p:sldId id="267" r:id="rId18"/>
    <p:sldId id="268" r:id="rId19"/>
    <p:sldId id="263" r:id="rId20"/>
    <p:sldId id="293" r:id="rId21"/>
    <p:sldId id="264" r:id="rId22"/>
    <p:sldId id="294" r:id="rId23"/>
    <p:sldId id="272" r:id="rId24"/>
    <p:sldId id="292" r:id="rId25"/>
    <p:sldId id="273" r:id="rId26"/>
    <p:sldId id="285" r:id="rId27"/>
    <p:sldId id="286" r:id="rId28"/>
    <p:sldId id="274" r:id="rId29"/>
    <p:sldId id="275" r:id="rId30"/>
    <p:sldId id="276" r:id="rId31"/>
    <p:sldId id="287" r:id="rId32"/>
    <p:sldId id="288" r:id="rId33"/>
    <p:sldId id="289" r:id="rId34"/>
    <p:sldId id="295" r:id="rId35"/>
    <p:sldId id="296" r:id="rId36"/>
    <p:sldId id="290" r:id="rId37"/>
    <p:sldId id="297" r:id="rId38"/>
    <p:sldId id="299" r:id="rId39"/>
    <p:sldId id="300" r:id="rId4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3"/>
  </p:normalViewPr>
  <p:slideViewPr>
    <p:cSldViewPr snapToGrid="0" snapToObjects="1">
      <p:cViewPr varScale="1">
        <p:scale>
          <a:sx n="95" d="100"/>
          <a:sy n="95" d="100"/>
        </p:scale>
        <p:origin x="200" y="656"/>
      </p:cViewPr>
      <p:guideLst/>
    </p:cSldViewPr>
  </p:slideViewPr>
  <p:outlineViewPr>
    <p:cViewPr>
      <p:scale>
        <a:sx n="33" d="100"/>
        <a:sy n="33" d="100"/>
      </p:scale>
      <p:origin x="0" y="-54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56C1A-9EE4-DA44-A95C-D05A61CBD7C9}" type="datetimeFigureOut">
              <a:rPr lang="es-CO" smtClean="0"/>
              <a:t>23/05/19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37692-262E-4F4E-BAA0-9BB91253577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507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37692-262E-4F4E-BAA0-9BB912535778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70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487F9-BCE3-F542-A761-A2F2F2863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4973B6-B7FB-744C-AC93-24B13895F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60DD4-8BF8-D14D-8150-90484C20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18D51D-97B8-7D4F-9193-2C190B81C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696C5B-2E55-5C49-9AAA-4C1275DD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241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E7417-1273-ED44-B6CC-06325BD9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94D6D6-7377-A147-BDD3-09C6FDDF6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EE6408-D12A-5C43-B3EA-CB8C4409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E3A734-2F7E-DC40-8610-CC1FC3D6C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91AB24-3BFC-9947-9511-37DDA483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530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79D21F-2A7E-A143-94FE-2F34FFF9D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3B4241-5709-7D45-872F-7916A682D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588090-441B-1449-ADB1-74423E33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4C0664-B0E8-7C43-8CB0-1D360073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07233B-49A6-E04E-A3C8-39448EAB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004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14E00-C3D9-F242-8365-1575117D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23025D-85D9-DE4E-8A1E-2ECD1240B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D84E88-BDBE-4940-A8CD-8956EBF8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1D5A87-E478-4F44-A0C8-799D6822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D7AFDE-7A06-0540-8242-5EF74129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30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10E85-F0E8-404A-B5BA-A20B7258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60E71B-5224-5648-942C-1B5F51F16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6A2106-52CE-FF45-8D25-D06F12DD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C2AC31-1045-DC45-B284-FE00E4B8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E5156F-CF68-A743-8BC5-EBC7B69C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49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04215-5E71-EA4D-AD5B-9B24F919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5A9A57-A24D-134B-AD1C-A3C980939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61DBAF-A498-EB42-8277-A1679BAB2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973CC0-7049-B946-AA77-BED7D160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71C18B-5356-DD4D-BB9E-8A2E5DC4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D204A3-92A3-C74C-97C6-DC7C7408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5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58128-0D52-8444-975F-115236BBA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32634-CF02-A84F-8E27-81FB8D80F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9FA50C-D7C7-E940-ADA7-59CAE0B09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50133F5-FD87-834F-A92A-72CC87518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AB3E59-CC7A-0348-A4D8-0624523E5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0D22BE-03FE-4B49-957E-E93EAA63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3E6A51-39E5-FE4E-99E6-FD63B6DE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BB1C95A-18EE-0E4E-A75B-505C59DE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346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DD66A-6CA7-7A41-9B65-DC880766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6DA45E-6508-9D49-919A-48841E0E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5D27FE-70FE-634D-85FE-EF4C9F9A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6C7B35-FA48-334C-A3E2-5CFAAE99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505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BCD21A-EC8C-EB41-B9A2-5BA6EBA5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5C3BE1-5830-804D-9464-520A5E12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1F629E-2592-484D-A457-DE716A3F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160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B22E6-2FA9-DE4E-A056-CAC56703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B030A3-1A52-7C4E-AE7F-F01CA2C7D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783BCF-DFFF-F044-B476-5F83F40E1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3FCAC9-A02D-2641-89F0-6FF3AB40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A14A8C-9178-1E44-8091-BA6F0AE1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489429-65C4-714F-9211-A012C3AB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900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DCC16-B94B-A04E-B9E4-A12733A02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EA866D7-5BD2-DA48-AA77-FAAEBC0FF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E63614-B22C-174E-B646-6D40DC024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52A91B-058F-7C44-A128-B6826AD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75C3BE-2F14-F349-9EC9-21250B76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91647-1C27-3042-BB41-0868922A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7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283335-AEDE-2547-8C66-16310703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876D4A-8AB2-C34B-85EF-B7D9A598B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4CCEA3-6488-AD4D-8042-D45D79F71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C76E0-EC15-7D47-9634-C416152A89E8}" type="datetimeFigureOut">
              <a:rPr lang="es-CO" smtClean="0"/>
              <a:t>22/05/19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34A166-2941-2549-964C-D89838BEA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21AF54-8324-0C46-B3B9-069267664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4A3D4-039D-4F4F-B6EB-7777E24C8F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002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4C6CC-4264-484E-B2F6-5CC43C68D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1434214"/>
            <a:ext cx="5790790" cy="2889114"/>
          </a:xfrm>
        </p:spPr>
        <p:txBody>
          <a:bodyPr anchor="b">
            <a:normAutofit/>
          </a:bodyPr>
          <a:lstStyle/>
          <a:p>
            <a:r>
              <a:rPr lang="es-CO" dirty="0"/>
              <a:t>Analísis de tweets y discursos de Jair Bolsonaro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F279BC-62A4-9D46-85F5-A4A3FD2E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3243" y="4908055"/>
            <a:ext cx="2725986" cy="349745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s-CO" sz="2000" dirty="0"/>
              <a:t>Samara Lino Salamanca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 descr="Imagen que contiene gráficos vectoriales&#10;&#10;Descripción generada automáticamente">
            <a:extLst>
              <a:ext uri="{FF2B5EF4-FFF2-40B4-BE49-F238E27FC236}">
                <a16:creationId xmlns:a16="http://schemas.microsoft.com/office/drawing/2014/main" id="{E33EF7BE-3392-5744-97B6-1A84CEF38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6" r="19146" b="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6015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B607462-1891-DD44-98C3-58FB6FDE8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747159-203E-484F-B8AC-450164F9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863" y="5686425"/>
            <a:ext cx="957262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22477AC-AB90-6640-9777-D1775140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478679"/>
            <a:ext cx="5426764" cy="2591280"/>
          </a:xfrm>
          <a:prstGeom prst="rect">
            <a:avLst/>
          </a:prstGeom>
        </p:spPr>
      </p:pic>
      <p:sp>
        <p:nvSpPr>
          <p:cNvPr id="2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8EA22BE-8299-B444-8E27-5164284C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257" y="321734"/>
            <a:ext cx="3620149" cy="2905170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648CDB4-FE8D-4E4D-9C0E-5F6D43E08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831055"/>
            <a:ext cx="5426764" cy="2360642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C72EBC3-94E5-6243-8DD8-8E9D068C7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356" y="3631096"/>
            <a:ext cx="3439950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F1E32E-B409-EB41-81C3-5F27CB0C0F10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Tweets: 234 |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Días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analizados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47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Imagen 13" descr="Imagen que contiene texto, pizarra&#10;&#10;Descripción generada automáticamente">
            <a:extLst>
              <a:ext uri="{FF2B5EF4-FFF2-40B4-BE49-F238E27FC236}">
                <a16:creationId xmlns:a16="http://schemas.microsoft.com/office/drawing/2014/main" id="{E2466416-CBB6-D24D-81EE-D5794AB5E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/>
          <a:stretch/>
        </p:blipFill>
        <p:spPr>
          <a:xfrm>
            <a:off x="1259322" y="1388303"/>
            <a:ext cx="9673355" cy="54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0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863CE6F9-F6B7-BD45-89CB-2B24A381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22" y="643467"/>
            <a:ext cx="100379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4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BB46027-5687-5747-8519-CB425E9A9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596" y="480060"/>
            <a:ext cx="10332382" cy="57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5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A53D60F-3698-B54B-B8CF-76BF3F39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10" y="3097551"/>
            <a:ext cx="2548387" cy="3185484"/>
          </a:xfrm>
          <a:prstGeom prst="rect">
            <a:avLst/>
          </a:prstGeom>
        </p:spPr>
      </p:pic>
      <p:pic>
        <p:nvPicPr>
          <p:cNvPr id="25" name="Imagen 2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08B3458-90BB-8F41-BC1C-D8F45A5E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922" y="3788942"/>
            <a:ext cx="2133411" cy="1685395"/>
          </a:xfrm>
          <a:prstGeom prst="rect">
            <a:avLst/>
          </a:prstGeom>
        </p:spPr>
      </p:pic>
      <p:pic>
        <p:nvPicPr>
          <p:cNvPr id="39" name="Imagen 3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BCF027B-5D9B-5642-920F-D26A2C2A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940" y="164339"/>
            <a:ext cx="1968496" cy="2624662"/>
          </a:xfrm>
          <a:prstGeom prst="rect">
            <a:avLst/>
          </a:prstGeom>
        </p:spPr>
      </p:pic>
      <p:pic>
        <p:nvPicPr>
          <p:cNvPr id="37" name="Imagen 3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86D84B5-7F1E-D049-B737-C1EFD6A6C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90" y="164339"/>
            <a:ext cx="2099730" cy="2624663"/>
          </a:xfrm>
          <a:prstGeom prst="rect">
            <a:avLst/>
          </a:prstGeom>
        </p:spPr>
      </p:pic>
      <p:pic>
        <p:nvPicPr>
          <p:cNvPr id="27" name="Imagen 2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51F64B9-78F2-3942-A2D3-5A464058C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69" y="3097551"/>
            <a:ext cx="2257068" cy="1901580"/>
          </a:xfrm>
          <a:prstGeom prst="rect">
            <a:avLst/>
          </a:prstGeom>
        </p:spPr>
      </p:pic>
      <p:pic>
        <p:nvPicPr>
          <p:cNvPr id="29" name="Imagen 2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56920D0-753A-ED49-98F2-D6FEBE1EC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657" y="3097551"/>
            <a:ext cx="1864014" cy="2643992"/>
          </a:xfrm>
          <a:prstGeom prst="rect">
            <a:avLst/>
          </a:prstGeom>
        </p:spPr>
      </p:pic>
      <p:pic>
        <p:nvPicPr>
          <p:cNvPr id="47" name="Imagen 4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F0128D9-53CD-4B49-9AC7-B15E1308E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0333" y="3602855"/>
            <a:ext cx="2735836" cy="2174875"/>
          </a:xfrm>
          <a:prstGeom prst="rect">
            <a:avLst/>
          </a:prstGeom>
        </p:spPr>
      </p:pic>
      <p:pic>
        <p:nvPicPr>
          <p:cNvPr id="49" name="Imagen 4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E2DCE25-1C56-054C-B0EC-6056C119B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4012" y="7356"/>
            <a:ext cx="2735836" cy="3252715"/>
          </a:xfrm>
          <a:prstGeom prst="rect">
            <a:avLst/>
          </a:prstGeom>
        </p:spPr>
      </p:pic>
      <p:pic>
        <p:nvPicPr>
          <p:cNvPr id="53" name="Imagen 5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8E656C4-8AD3-6C49-8162-2CAD9E9388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9225" y="319382"/>
            <a:ext cx="2131278" cy="2314575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E4E3BA59-5F17-044C-B065-27ACC4832B44}"/>
              </a:ext>
            </a:extLst>
          </p:cNvPr>
          <p:cNvSpPr txBox="1"/>
          <p:nvPr/>
        </p:nvSpPr>
        <p:spPr>
          <a:xfrm>
            <a:off x="9440332" y="6283035"/>
            <a:ext cx="251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Martes - 30 / 04 / 2019</a:t>
            </a:r>
          </a:p>
        </p:txBody>
      </p:sp>
    </p:spTree>
    <p:extLst>
      <p:ext uri="{BB962C8B-B14F-4D97-AF65-F5344CB8AC3E}">
        <p14:creationId xmlns:p14="http://schemas.microsoft.com/office/powerpoint/2010/main" val="80921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CFF352D-3A07-8241-9ED3-5C9BE5125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440614" cy="6858000"/>
          </a:xfrm>
        </p:spPr>
      </p:pic>
      <p:pic>
        <p:nvPicPr>
          <p:cNvPr id="13" name="Imagen 12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FF0A075E-33CE-C84E-AA77-86C2FB18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269" y="950821"/>
            <a:ext cx="2441698" cy="25358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DB526D2-5523-C44D-879B-31DD20B19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118" y="4479810"/>
            <a:ext cx="1727200" cy="1625600"/>
          </a:xfrm>
          <a:prstGeom prst="rect">
            <a:avLst/>
          </a:prstGeom>
        </p:spPr>
      </p:pic>
      <p:pic>
        <p:nvPicPr>
          <p:cNvPr id="17" name="Imagen 16" descr="Imagen que contiene interior, cuarto de baño, pared, lavabo&#10;&#10;Descripción generada automáticamente">
            <a:extLst>
              <a:ext uri="{FF2B5EF4-FFF2-40B4-BE49-F238E27FC236}">
                <a16:creationId xmlns:a16="http://schemas.microsoft.com/office/drawing/2014/main" id="{44FB2930-B1DC-9040-9D6D-2D70CEC6D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657" y="4639235"/>
            <a:ext cx="2158785" cy="146617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9C7125D-2593-164A-9BA6-C9983D94ABE9}"/>
              </a:ext>
            </a:extLst>
          </p:cNvPr>
          <p:cNvSpPr txBox="1"/>
          <p:nvPr/>
        </p:nvSpPr>
        <p:spPr>
          <a:xfrm>
            <a:off x="1828801" y="161365"/>
            <a:ext cx="210122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Palabras:  44168</a:t>
            </a:r>
          </a:p>
          <a:p>
            <a:pPr>
              <a:lnSpc>
                <a:spcPct val="150000"/>
              </a:lnSpc>
            </a:pPr>
            <a:r>
              <a:rPr lang="es-CO" dirty="0"/>
              <a:t>Palabras únicas: 72</a:t>
            </a:r>
          </a:p>
        </p:txBody>
      </p:sp>
    </p:spTree>
    <p:extLst>
      <p:ext uri="{BB962C8B-B14F-4D97-AF65-F5344CB8AC3E}">
        <p14:creationId xmlns:p14="http://schemas.microsoft.com/office/powerpoint/2010/main" val="954089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texto, pizarra&#10;&#10;Descripción generada automáticamente">
            <a:extLst>
              <a:ext uri="{FF2B5EF4-FFF2-40B4-BE49-F238E27FC236}">
                <a16:creationId xmlns:a16="http://schemas.microsoft.com/office/drawing/2014/main" id="{085873A5-C476-AE43-BA0E-A463CB49A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96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4989FD-9128-0A47-8D87-F28657CA9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5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FAB2C79-61DF-294A-8407-2FD08B0B3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6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FBC2AF-C611-7E45-9697-77364576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3" y="514350"/>
            <a:ext cx="10567987" cy="566261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s-CO" sz="5400" dirty="0"/>
              <a:t>Motivación y Descripción</a:t>
            </a:r>
          </a:p>
          <a:p>
            <a:pPr>
              <a:lnSpc>
                <a:spcPct val="160000"/>
              </a:lnSpc>
            </a:pPr>
            <a:r>
              <a:rPr lang="es-CO" sz="5400" dirty="0"/>
              <a:t> Métodos usados</a:t>
            </a:r>
          </a:p>
          <a:p>
            <a:pPr>
              <a:lnSpc>
                <a:spcPct val="160000"/>
              </a:lnSpc>
            </a:pPr>
            <a:r>
              <a:rPr lang="es-CO" sz="5400" dirty="0"/>
              <a:t> Análisis y resultados</a:t>
            </a:r>
          </a:p>
          <a:p>
            <a:pPr>
              <a:lnSpc>
                <a:spcPct val="160000"/>
              </a:lnSpc>
            </a:pPr>
            <a:r>
              <a:rPr lang="es-CO" sz="5400" dirty="0"/>
              <a:t>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30266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B83A54-747F-9648-8977-D831BEFF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Collocations</a:t>
            </a:r>
          </a:p>
        </p:txBody>
      </p:sp>
      <p:pic>
        <p:nvPicPr>
          <p:cNvPr id="5" name="Imagen 4" descr="Imagen que contiene texto, periódico&#10;&#10;Descripción generada automáticamente">
            <a:extLst>
              <a:ext uri="{FF2B5EF4-FFF2-40B4-BE49-F238E27FC236}">
                <a16:creationId xmlns:a16="http://schemas.microsoft.com/office/drawing/2014/main" id="{637A2643-E247-8E42-BED4-BD7FB62C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0364"/>
            <a:ext cx="10905066" cy="4143925"/>
          </a:xfrm>
          <a:prstGeom prst="rect">
            <a:avLst/>
          </a:prstGeom>
        </p:spPr>
      </p:pic>
      <p:sp>
        <p:nvSpPr>
          <p:cNvPr id="7" name="Marco 6">
            <a:extLst>
              <a:ext uri="{FF2B5EF4-FFF2-40B4-BE49-F238E27FC236}">
                <a16:creationId xmlns:a16="http://schemas.microsoft.com/office/drawing/2014/main" id="{B4D8AB49-3FAE-7E45-8D81-52DF9C1B39E5}"/>
              </a:ext>
            </a:extLst>
          </p:cNvPr>
          <p:cNvSpPr/>
          <p:nvPr/>
        </p:nvSpPr>
        <p:spPr>
          <a:xfrm>
            <a:off x="3203762" y="1800364"/>
            <a:ext cx="2322979" cy="364612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Marco 7">
            <a:extLst>
              <a:ext uri="{FF2B5EF4-FFF2-40B4-BE49-F238E27FC236}">
                <a16:creationId xmlns:a16="http://schemas.microsoft.com/office/drawing/2014/main" id="{662893A1-EAE1-0845-B48A-1366CB274CB6}"/>
              </a:ext>
            </a:extLst>
          </p:cNvPr>
          <p:cNvSpPr/>
          <p:nvPr/>
        </p:nvSpPr>
        <p:spPr>
          <a:xfrm>
            <a:off x="1534647" y="2125614"/>
            <a:ext cx="2322979" cy="310826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Marco 8">
            <a:extLst>
              <a:ext uri="{FF2B5EF4-FFF2-40B4-BE49-F238E27FC236}">
                <a16:creationId xmlns:a16="http://schemas.microsoft.com/office/drawing/2014/main" id="{00036F8A-589A-2B45-A7B0-5C5BAE5AA8D6}"/>
              </a:ext>
            </a:extLst>
          </p:cNvPr>
          <p:cNvSpPr/>
          <p:nvPr/>
        </p:nvSpPr>
        <p:spPr>
          <a:xfrm>
            <a:off x="5526741" y="2125613"/>
            <a:ext cx="2689412" cy="364611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Marco 10">
            <a:extLst>
              <a:ext uri="{FF2B5EF4-FFF2-40B4-BE49-F238E27FC236}">
                <a16:creationId xmlns:a16="http://schemas.microsoft.com/office/drawing/2014/main" id="{A35EC948-79F4-2A44-9F6F-498F0E4E9603}"/>
              </a:ext>
            </a:extLst>
          </p:cNvPr>
          <p:cNvSpPr/>
          <p:nvPr/>
        </p:nvSpPr>
        <p:spPr>
          <a:xfrm>
            <a:off x="756397" y="3006496"/>
            <a:ext cx="2753285" cy="422504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" name="Marco 11">
            <a:extLst>
              <a:ext uri="{FF2B5EF4-FFF2-40B4-BE49-F238E27FC236}">
                <a16:creationId xmlns:a16="http://schemas.microsoft.com/office/drawing/2014/main" id="{1D19647A-261E-B449-81A7-71D8556D55F1}"/>
              </a:ext>
            </a:extLst>
          </p:cNvPr>
          <p:cNvSpPr/>
          <p:nvPr/>
        </p:nvSpPr>
        <p:spPr>
          <a:xfrm>
            <a:off x="756397" y="3388659"/>
            <a:ext cx="2578474" cy="315662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3" name="Marco 12">
            <a:extLst>
              <a:ext uri="{FF2B5EF4-FFF2-40B4-BE49-F238E27FC236}">
                <a16:creationId xmlns:a16="http://schemas.microsoft.com/office/drawing/2014/main" id="{8F910A96-3E97-D740-AEE4-D124F0D68EB0}"/>
              </a:ext>
            </a:extLst>
          </p:cNvPr>
          <p:cNvSpPr/>
          <p:nvPr/>
        </p:nvSpPr>
        <p:spPr>
          <a:xfrm>
            <a:off x="7351760" y="4641249"/>
            <a:ext cx="3755511" cy="36461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4" name="Marco 13">
            <a:extLst>
              <a:ext uri="{FF2B5EF4-FFF2-40B4-BE49-F238E27FC236}">
                <a16:creationId xmlns:a16="http://schemas.microsoft.com/office/drawing/2014/main" id="{D7C0F3C8-0F8C-CA4C-B4F9-43BC3D71F31E}"/>
              </a:ext>
            </a:extLst>
          </p:cNvPr>
          <p:cNvSpPr/>
          <p:nvPr/>
        </p:nvSpPr>
        <p:spPr>
          <a:xfrm>
            <a:off x="756397" y="3999056"/>
            <a:ext cx="2247758" cy="3156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5" name="Marco 14">
            <a:extLst>
              <a:ext uri="{FF2B5EF4-FFF2-40B4-BE49-F238E27FC236}">
                <a16:creationId xmlns:a16="http://schemas.microsoft.com/office/drawing/2014/main" id="{7B06248D-5A0C-3F47-B5C7-18ABAA24D542}"/>
              </a:ext>
            </a:extLst>
          </p:cNvPr>
          <p:cNvSpPr/>
          <p:nvPr/>
        </p:nvSpPr>
        <p:spPr>
          <a:xfrm>
            <a:off x="9157447" y="3666008"/>
            <a:ext cx="1479177" cy="3156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CDDA00B3-2C00-664A-86D1-AD2497D12146}"/>
              </a:ext>
            </a:extLst>
          </p:cNvPr>
          <p:cNvSpPr/>
          <p:nvPr/>
        </p:nvSpPr>
        <p:spPr>
          <a:xfrm>
            <a:off x="10636625" y="1800364"/>
            <a:ext cx="712694" cy="3252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7" name="Marco 16">
            <a:extLst>
              <a:ext uri="{FF2B5EF4-FFF2-40B4-BE49-F238E27FC236}">
                <a16:creationId xmlns:a16="http://schemas.microsoft.com/office/drawing/2014/main" id="{BE98B4E3-C278-BB42-B5A1-9B8A3A4CC78F}"/>
              </a:ext>
            </a:extLst>
          </p:cNvPr>
          <p:cNvSpPr/>
          <p:nvPr/>
        </p:nvSpPr>
        <p:spPr>
          <a:xfrm>
            <a:off x="756397" y="2125613"/>
            <a:ext cx="825872" cy="31082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8" name="Marco 17">
            <a:extLst>
              <a:ext uri="{FF2B5EF4-FFF2-40B4-BE49-F238E27FC236}">
                <a16:creationId xmlns:a16="http://schemas.microsoft.com/office/drawing/2014/main" id="{E4A960BC-30E3-9C47-92AC-78F32333C83F}"/>
              </a:ext>
            </a:extLst>
          </p:cNvPr>
          <p:cNvSpPr/>
          <p:nvPr/>
        </p:nvSpPr>
        <p:spPr>
          <a:xfrm>
            <a:off x="5526741" y="1800366"/>
            <a:ext cx="2151530" cy="325247"/>
          </a:xfrm>
          <a:prstGeom prst="fram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9" name="Marco 18">
            <a:extLst>
              <a:ext uri="{FF2B5EF4-FFF2-40B4-BE49-F238E27FC236}">
                <a16:creationId xmlns:a16="http://schemas.microsoft.com/office/drawing/2014/main" id="{63502E66-3794-3C46-AB51-7BFDF2B81A08}"/>
              </a:ext>
            </a:extLst>
          </p:cNvPr>
          <p:cNvSpPr/>
          <p:nvPr/>
        </p:nvSpPr>
        <p:spPr>
          <a:xfrm>
            <a:off x="3622611" y="3006496"/>
            <a:ext cx="3100917" cy="382163"/>
          </a:xfrm>
          <a:prstGeom prst="fram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0" name="Marco 19">
            <a:extLst>
              <a:ext uri="{FF2B5EF4-FFF2-40B4-BE49-F238E27FC236}">
                <a16:creationId xmlns:a16="http://schemas.microsoft.com/office/drawing/2014/main" id="{8E279D87-335E-E148-A3E7-BF950B0B2B7B}"/>
              </a:ext>
            </a:extLst>
          </p:cNvPr>
          <p:cNvSpPr/>
          <p:nvPr/>
        </p:nvSpPr>
        <p:spPr>
          <a:xfrm>
            <a:off x="668991" y="5175955"/>
            <a:ext cx="2753285" cy="422504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1" name="Marco 20">
            <a:extLst>
              <a:ext uri="{FF2B5EF4-FFF2-40B4-BE49-F238E27FC236}">
                <a16:creationId xmlns:a16="http://schemas.microsoft.com/office/drawing/2014/main" id="{6A391433-0A2D-B443-A93C-B19890742A87}"/>
              </a:ext>
            </a:extLst>
          </p:cNvPr>
          <p:cNvSpPr/>
          <p:nvPr/>
        </p:nvSpPr>
        <p:spPr>
          <a:xfrm>
            <a:off x="756397" y="4536022"/>
            <a:ext cx="1906121" cy="364612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8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EF7A14-072B-C147-88AD-B8E3B0AB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2236325"/>
            <a:ext cx="5129784" cy="23853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Imagen que contiene cielo&#10;&#10;Descripción generada automáticamente">
            <a:extLst>
              <a:ext uri="{FF2B5EF4-FFF2-40B4-BE49-F238E27FC236}">
                <a16:creationId xmlns:a16="http://schemas.microsoft.com/office/drawing/2014/main" id="{766A5F44-A3BA-E947-A8BF-1BF76DA88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242738"/>
            <a:ext cx="5129784" cy="23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6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2B2A0A-6DF5-F643-BC90-054A7322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Palabras en contexto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magen que contiene periódico, texto&#10;&#10;Descripción generada automáticamente">
            <a:extLst>
              <a:ext uri="{FF2B5EF4-FFF2-40B4-BE49-F238E27FC236}">
                <a16:creationId xmlns:a16="http://schemas.microsoft.com/office/drawing/2014/main" id="{3678B10A-9673-4846-9796-B45A8265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54837"/>
            <a:ext cx="5455917" cy="27415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texto, periódico&#10;&#10;Descripción generada automáticamente">
            <a:extLst>
              <a:ext uri="{FF2B5EF4-FFF2-40B4-BE49-F238E27FC236}">
                <a16:creationId xmlns:a16="http://schemas.microsoft.com/office/drawing/2014/main" id="{6D604073-4FB9-764B-8F64-F77D9876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54837"/>
            <a:ext cx="5455917" cy="27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75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4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persona, hombre, ropa, traje&#10;&#10;Descripción generada automáticamente">
            <a:extLst>
              <a:ext uri="{FF2B5EF4-FFF2-40B4-BE49-F238E27FC236}">
                <a16:creationId xmlns:a16="http://schemas.microsoft.com/office/drawing/2014/main" id="{5993D1AC-E572-D04F-AE17-9FF1DA12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34" y="643467"/>
            <a:ext cx="87733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54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23AE5-91A2-6E47-B704-B909CC7F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/>
              <a:t>Movilidad del Presidente Jair Bolsonaro</a:t>
            </a:r>
          </a:p>
        </p:txBody>
      </p:sp>
      <p:pic>
        <p:nvPicPr>
          <p:cNvPr id="11" name="Imagen 10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F9C7688B-C5DB-0C44-B721-24A8BA43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5" y="321733"/>
            <a:ext cx="5075493" cy="398426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90D3E5E-C5B9-2B41-9B11-000A9646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203" y="321735"/>
            <a:ext cx="4489306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2C9CDF1-93A5-504B-90E1-E5BB98C5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39072"/>
            <a:ext cx="7832408" cy="4351338"/>
          </a:xfr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1296048-7E0E-324D-AB72-E7974D0CFB29}"/>
              </a:ext>
            </a:extLst>
          </p:cNvPr>
          <p:cNvSpPr/>
          <p:nvPr/>
        </p:nvSpPr>
        <p:spPr>
          <a:xfrm>
            <a:off x="3355959" y="1086594"/>
            <a:ext cx="548009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Discursos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63 |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Días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analizados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135</a:t>
            </a:r>
          </a:p>
        </p:txBody>
      </p:sp>
    </p:spTree>
    <p:extLst>
      <p:ext uri="{BB962C8B-B14F-4D97-AF65-F5344CB8AC3E}">
        <p14:creationId xmlns:p14="http://schemas.microsoft.com/office/powerpoint/2010/main" val="1338911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Marcador de contenido 1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009EE44-30B5-6A4B-A26E-F7985DC2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24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4CB9B9E-9C3F-6B4B-AC80-D23AD15C0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4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eriódico, texto&#10;&#10;Descripción generada automáticamente">
            <a:extLst>
              <a:ext uri="{FF2B5EF4-FFF2-40B4-BE49-F238E27FC236}">
                <a16:creationId xmlns:a16="http://schemas.microsoft.com/office/drawing/2014/main" id="{EAFC3332-FB1A-AA41-AC28-D72029184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FFEC8C5-F58E-BD42-A19F-F2539627FA68}"/>
              </a:ext>
            </a:extLst>
          </p:cNvPr>
          <p:cNvSpPr/>
          <p:nvPr/>
        </p:nvSpPr>
        <p:spPr>
          <a:xfrm>
            <a:off x="10000130" y="4010793"/>
            <a:ext cx="2021541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b="1" dirty="0"/>
              <a:t>Palabras:  </a:t>
            </a:r>
            <a:r>
              <a:rPr lang="es-CO" dirty="0"/>
              <a:t>263920</a:t>
            </a:r>
          </a:p>
          <a:p>
            <a:pPr>
              <a:lnSpc>
                <a:spcPct val="150000"/>
              </a:lnSpc>
            </a:pPr>
            <a:r>
              <a:rPr lang="es-CO" b="1" dirty="0"/>
              <a:t>Palabras únicas: </a:t>
            </a:r>
            <a:r>
              <a:rPr lang="es-CO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172626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1602E5-0D25-C748-9187-40844BC47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1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FBC2AF-C611-7E45-9697-77364576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3" y="514350"/>
            <a:ext cx="10567987" cy="566261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s-CO" sz="5400" dirty="0"/>
              <a:t> Motivación y Descripción</a:t>
            </a:r>
          </a:p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75000"/>
                  </a:schemeClr>
                </a:solidFill>
              </a:rPr>
              <a:t> Métodos usados</a:t>
            </a:r>
          </a:p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75000"/>
                  </a:schemeClr>
                </a:solidFill>
              </a:rPr>
              <a:t> Análisis y resultados</a:t>
            </a:r>
          </a:p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75000"/>
                  </a:schemeClr>
                </a:solidFill>
              </a:rPr>
              <a:t>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278044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texto, pizarra&#10;&#10;Descripción generada automáticamente">
            <a:extLst>
              <a:ext uri="{FF2B5EF4-FFF2-40B4-BE49-F238E27FC236}">
                <a16:creationId xmlns:a16="http://schemas.microsoft.com/office/drawing/2014/main" id="{EC3FB956-0992-8445-B85B-8C75F1022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56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A2AA9A-11B4-4B49-A763-AA60BDAE9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5" cy="557106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C6960F-525B-D148-BEE4-C2EB3BEE8B18}"/>
              </a:ext>
            </a:extLst>
          </p:cNvPr>
          <p:cNvSpPr/>
          <p:nvPr/>
        </p:nvSpPr>
        <p:spPr>
          <a:xfrm>
            <a:off x="7329488" y="1071563"/>
            <a:ext cx="957262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5920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65254F-B157-E046-8D49-96E50735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Collocations</a:t>
            </a:r>
          </a:p>
        </p:txBody>
      </p:sp>
      <p:pic>
        <p:nvPicPr>
          <p:cNvPr id="5" name="Marcador de contenido 4" descr="Imagen que contiene texto, periódico&#10;&#10;Descripción generada automáticamente">
            <a:extLst>
              <a:ext uri="{FF2B5EF4-FFF2-40B4-BE49-F238E27FC236}">
                <a16:creationId xmlns:a16="http://schemas.microsoft.com/office/drawing/2014/main" id="{93F3E3C1-0A72-D548-971F-2006C84B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09415"/>
            <a:ext cx="10905066" cy="3925822"/>
          </a:xfrm>
          <a:prstGeom prst="rect">
            <a:avLst/>
          </a:prstGeom>
        </p:spPr>
      </p:pic>
      <p:sp>
        <p:nvSpPr>
          <p:cNvPr id="7" name="Marco 6">
            <a:extLst>
              <a:ext uri="{FF2B5EF4-FFF2-40B4-BE49-F238E27FC236}">
                <a16:creationId xmlns:a16="http://schemas.microsoft.com/office/drawing/2014/main" id="{E2F25244-4507-1446-9C02-F77C597F8A11}"/>
              </a:ext>
            </a:extLst>
          </p:cNvPr>
          <p:cNvSpPr/>
          <p:nvPr/>
        </p:nvSpPr>
        <p:spPr>
          <a:xfrm>
            <a:off x="792957" y="2898210"/>
            <a:ext cx="2736056" cy="292894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Marco 7">
            <a:extLst>
              <a:ext uri="{FF2B5EF4-FFF2-40B4-BE49-F238E27FC236}">
                <a16:creationId xmlns:a16="http://schemas.microsoft.com/office/drawing/2014/main" id="{F1E72BEF-F054-D34D-A5AE-1509FEAFAEF5}"/>
              </a:ext>
            </a:extLst>
          </p:cNvPr>
          <p:cNvSpPr/>
          <p:nvPr/>
        </p:nvSpPr>
        <p:spPr>
          <a:xfrm>
            <a:off x="3678502" y="3191104"/>
            <a:ext cx="3122347" cy="292894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Marco 8">
            <a:extLst>
              <a:ext uri="{FF2B5EF4-FFF2-40B4-BE49-F238E27FC236}">
                <a16:creationId xmlns:a16="http://schemas.microsoft.com/office/drawing/2014/main" id="{0CE37F47-9659-0D47-8727-CC236D5059C6}"/>
              </a:ext>
            </a:extLst>
          </p:cNvPr>
          <p:cNvSpPr/>
          <p:nvPr/>
        </p:nvSpPr>
        <p:spPr>
          <a:xfrm>
            <a:off x="5414963" y="4112648"/>
            <a:ext cx="2486025" cy="292894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Marco 10">
            <a:extLst>
              <a:ext uri="{FF2B5EF4-FFF2-40B4-BE49-F238E27FC236}">
                <a16:creationId xmlns:a16="http://schemas.microsoft.com/office/drawing/2014/main" id="{93E1AAAE-5AE6-A540-985E-DD6576BE42BD}"/>
              </a:ext>
            </a:extLst>
          </p:cNvPr>
          <p:cNvSpPr/>
          <p:nvPr/>
        </p:nvSpPr>
        <p:spPr>
          <a:xfrm>
            <a:off x="6161994" y="3505429"/>
            <a:ext cx="1610406" cy="2928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" name="Marco 11">
            <a:extLst>
              <a:ext uri="{FF2B5EF4-FFF2-40B4-BE49-F238E27FC236}">
                <a16:creationId xmlns:a16="http://schemas.microsoft.com/office/drawing/2014/main" id="{F2C963B4-215D-7B48-A058-D308C3E872FF}"/>
              </a:ext>
            </a:extLst>
          </p:cNvPr>
          <p:cNvSpPr/>
          <p:nvPr/>
        </p:nvSpPr>
        <p:spPr>
          <a:xfrm>
            <a:off x="8036720" y="3820167"/>
            <a:ext cx="1378743" cy="292481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3" name="Marco 12">
            <a:extLst>
              <a:ext uri="{FF2B5EF4-FFF2-40B4-BE49-F238E27FC236}">
                <a16:creationId xmlns:a16="http://schemas.microsoft.com/office/drawing/2014/main" id="{819CE518-526A-C440-B9C0-560785E304CA}"/>
              </a:ext>
            </a:extLst>
          </p:cNvPr>
          <p:cNvSpPr/>
          <p:nvPr/>
        </p:nvSpPr>
        <p:spPr>
          <a:xfrm>
            <a:off x="2543175" y="4112648"/>
            <a:ext cx="2736056" cy="292894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4" name="Marco 13">
            <a:extLst>
              <a:ext uri="{FF2B5EF4-FFF2-40B4-BE49-F238E27FC236}">
                <a16:creationId xmlns:a16="http://schemas.microsoft.com/office/drawing/2014/main" id="{A8F2B9CE-1DCC-3E4C-B7BB-9DD88759580C}"/>
              </a:ext>
            </a:extLst>
          </p:cNvPr>
          <p:cNvSpPr/>
          <p:nvPr/>
        </p:nvSpPr>
        <p:spPr>
          <a:xfrm>
            <a:off x="2678907" y="5034192"/>
            <a:ext cx="1678781" cy="292894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5" name="Marco 14">
            <a:extLst>
              <a:ext uri="{FF2B5EF4-FFF2-40B4-BE49-F238E27FC236}">
                <a16:creationId xmlns:a16="http://schemas.microsoft.com/office/drawing/2014/main" id="{01AB27EE-01D7-CB43-8264-7474D498422D}"/>
              </a:ext>
            </a:extLst>
          </p:cNvPr>
          <p:cNvSpPr/>
          <p:nvPr/>
        </p:nvSpPr>
        <p:spPr>
          <a:xfrm>
            <a:off x="5414963" y="2271028"/>
            <a:ext cx="1714500" cy="291426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02CFBE81-3B5C-5346-83F4-FE4F2F029EE7}"/>
              </a:ext>
            </a:extLst>
          </p:cNvPr>
          <p:cNvSpPr/>
          <p:nvPr/>
        </p:nvSpPr>
        <p:spPr>
          <a:xfrm>
            <a:off x="3353726" y="2268081"/>
            <a:ext cx="1938336" cy="271463"/>
          </a:xfrm>
          <a:prstGeom prst="fram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8" name="Marco 17">
            <a:extLst>
              <a:ext uri="{FF2B5EF4-FFF2-40B4-BE49-F238E27FC236}">
                <a16:creationId xmlns:a16="http://schemas.microsoft.com/office/drawing/2014/main" id="{D6479CE8-871E-A949-9881-73428F3C0CA0}"/>
              </a:ext>
            </a:extLst>
          </p:cNvPr>
          <p:cNvSpPr/>
          <p:nvPr/>
        </p:nvSpPr>
        <p:spPr>
          <a:xfrm>
            <a:off x="3353726" y="1969464"/>
            <a:ext cx="2218399" cy="271463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12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 descr="Imagen que contiene ordenador, interior&#10;&#10;Descripción generada automáticamente">
            <a:extLst>
              <a:ext uri="{FF2B5EF4-FFF2-40B4-BE49-F238E27FC236}">
                <a16:creationId xmlns:a16="http://schemas.microsoft.com/office/drawing/2014/main" id="{C6B8B744-4658-7944-8BC6-4A384FE7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5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9671CC-4833-B84A-B19C-65E023B5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Palabras en contexto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texto, periódico&#10;&#10;Descripción generada automáticamente">
            <a:extLst>
              <a:ext uri="{FF2B5EF4-FFF2-40B4-BE49-F238E27FC236}">
                <a16:creationId xmlns:a16="http://schemas.microsoft.com/office/drawing/2014/main" id="{01CB871F-7D80-1C4D-AC2C-ABA0E9A1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54837"/>
            <a:ext cx="5455917" cy="27415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magen que contiene texto, periódico&#10;&#10;Descripción generada automáticamente">
            <a:extLst>
              <a:ext uri="{FF2B5EF4-FFF2-40B4-BE49-F238E27FC236}">
                <a16:creationId xmlns:a16="http://schemas.microsoft.com/office/drawing/2014/main" id="{C825F8BE-5AB7-5546-8AEB-7B519A52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54837"/>
            <a:ext cx="5455917" cy="27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3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, periódico&#10;&#10;Descripción generada automáticamente">
            <a:extLst>
              <a:ext uri="{FF2B5EF4-FFF2-40B4-BE49-F238E27FC236}">
                <a16:creationId xmlns:a16="http://schemas.microsoft.com/office/drawing/2014/main" id="{492948F0-B81E-8241-8772-324646B7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825496"/>
            <a:ext cx="6410084" cy="32210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texto, periódico&#10;&#10;Descripción generada automáticamente">
            <a:extLst>
              <a:ext uri="{FF2B5EF4-FFF2-40B4-BE49-F238E27FC236}">
                <a16:creationId xmlns:a16="http://schemas.microsoft.com/office/drawing/2014/main" id="{89F08795-3AB2-0647-8738-B22F851E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912739"/>
            <a:ext cx="3854945" cy="193710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D3A77D-DA98-454E-98C3-D7704F8A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608152"/>
            <a:ext cx="3854945" cy="7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3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C613384-DF05-EF4A-AFCB-A66E708FE2D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70648" y="1334317"/>
            <a:ext cx="7242175" cy="40195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FDC8B3-266B-3648-8825-E034E80C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03" y="1334317"/>
            <a:ext cx="7243285" cy="40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96A9D-2226-AA40-814B-09FE9ACB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Conclusiones: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AEFE8-DFD4-DE49-BA8D-E3162690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s-CO" dirty="0"/>
              <a:t>Diferentes momentos de intervención</a:t>
            </a:r>
          </a:p>
          <a:p>
            <a:pPr>
              <a:lnSpc>
                <a:spcPct val="200000"/>
              </a:lnSpc>
            </a:pPr>
            <a:r>
              <a:rPr lang="es-CO" dirty="0"/>
              <a:t>Uso de palabras</a:t>
            </a:r>
          </a:p>
          <a:p>
            <a:pPr>
              <a:lnSpc>
                <a:spcPct val="200000"/>
              </a:lnSpc>
            </a:pPr>
            <a:r>
              <a:rPr lang="es-CO" dirty="0"/>
              <a:t>Léxico</a:t>
            </a:r>
          </a:p>
          <a:p>
            <a:pPr>
              <a:lnSpc>
                <a:spcPct val="200000"/>
              </a:lnSpc>
            </a:pPr>
            <a:r>
              <a:rPr lang="es-CO" dirty="0"/>
              <a:t>Contexto</a:t>
            </a:r>
          </a:p>
          <a:p>
            <a:pPr marL="0" indent="0">
              <a:lnSpc>
                <a:spcPct val="200000"/>
              </a:lnSpc>
              <a:buNone/>
            </a:pPr>
            <a:endParaRPr lang="es-CO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s-CO" sz="2200" dirty="0"/>
              <a:t>Observación, para resultados más concluyentes se necesita mayor ventena de tiempo para el analisis.</a:t>
            </a:r>
          </a:p>
        </p:txBody>
      </p:sp>
    </p:spTree>
    <p:extLst>
      <p:ext uri="{BB962C8B-B14F-4D97-AF65-F5344CB8AC3E}">
        <p14:creationId xmlns:p14="http://schemas.microsoft.com/office/powerpoint/2010/main" val="877853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FBC2AF-C611-7E45-9697-77364576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3" y="514350"/>
            <a:ext cx="10567987" cy="566261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85000"/>
                  </a:schemeClr>
                </a:solidFill>
              </a:rPr>
              <a:t> Motivación y Descripción</a:t>
            </a:r>
          </a:p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85000"/>
                  </a:schemeClr>
                </a:solidFill>
              </a:rPr>
              <a:t> Métodos usados</a:t>
            </a:r>
          </a:p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75000"/>
                  </a:schemeClr>
                </a:solidFill>
              </a:rPr>
              <a:t> Análisis y resultados</a:t>
            </a:r>
          </a:p>
          <a:p>
            <a:pPr>
              <a:lnSpc>
                <a:spcPct val="160000"/>
              </a:lnSpc>
            </a:pPr>
            <a:r>
              <a:rPr lang="es-CO" sz="5400" dirty="0"/>
              <a:t>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3874330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F6228-194F-1B4E-986B-9AF7B66B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Trabajo futuro: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C24F05-EDAF-7D42-A54A-EE7658EF7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CO" dirty="0"/>
              <a:t>Analizar otras personas de interés en Twitter (hijos de Bolsonaro).</a:t>
            </a:r>
          </a:p>
          <a:p>
            <a:pPr>
              <a:lnSpc>
                <a:spcPct val="200000"/>
              </a:lnSpc>
            </a:pPr>
            <a:r>
              <a:rPr lang="es-CO" dirty="0"/>
              <a:t>Seguir analizando los discursos presidenciales e intervenciones.</a:t>
            </a:r>
          </a:p>
          <a:p>
            <a:pPr>
              <a:lnSpc>
                <a:spcPct val="200000"/>
              </a:lnSpc>
            </a:pPr>
            <a:r>
              <a:rPr lang="es-CO" dirty="0"/>
              <a:t>Analizar otras redes sociales (Facebook).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8697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942D051-1F64-4942-A980-9F1FF80A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66" y="647501"/>
            <a:ext cx="7206008" cy="1008840"/>
          </a:xfrm>
          <a:prstGeom prst="rect">
            <a:avLst/>
          </a:prstGeom>
        </p:spPr>
      </p:pic>
      <p:pic>
        <p:nvPicPr>
          <p:cNvPr id="32" name="Marcador de contenido 4">
            <a:extLst>
              <a:ext uri="{FF2B5EF4-FFF2-40B4-BE49-F238E27FC236}">
                <a16:creationId xmlns:a16="http://schemas.microsoft.com/office/drawing/2014/main" id="{F61476E4-BEE2-5E43-818C-8B37F2590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" y="2193864"/>
            <a:ext cx="7572187" cy="23663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9460C0-CEFB-8B4A-9EBF-387BFA77E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105" y="3429000"/>
            <a:ext cx="4807969" cy="28607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ABF19F-1944-DF4C-BA49-A1A1C6210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684" y="2314526"/>
            <a:ext cx="3724819" cy="456289"/>
          </a:xfrm>
          <a:prstGeom prst="rect">
            <a:avLst/>
          </a:prstGeom>
        </p:spPr>
      </p:pic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5033F81-DBA1-934F-A921-F4B8097C3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67" y="5097695"/>
            <a:ext cx="6358889" cy="11128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CF1E72-C6C5-6942-B2B7-D843D3E9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019425" cy="1325563"/>
          </a:xfrm>
        </p:spPr>
        <p:txBody>
          <a:bodyPr/>
          <a:lstStyle/>
          <a:p>
            <a:r>
              <a:rPr lang="es-ES_tradnl" b="1" dirty="0"/>
              <a:t>Motivación:</a:t>
            </a:r>
          </a:p>
        </p:txBody>
      </p:sp>
    </p:spTree>
    <p:extLst>
      <p:ext uri="{BB962C8B-B14F-4D97-AF65-F5344CB8AC3E}">
        <p14:creationId xmlns:p14="http://schemas.microsoft.com/office/powerpoint/2010/main" val="66806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69742-B963-564E-97B3-E6D091FC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7200" b="1" dirty="0"/>
              <a:t>Objetivo: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3F708-B8E5-1E45-AA2D-CC999E4B3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CO" dirty="0"/>
              <a:t>Analizar los tweets del presidente Jair Bolsonaro</a:t>
            </a:r>
          </a:p>
          <a:p>
            <a:pPr>
              <a:lnSpc>
                <a:spcPct val="200000"/>
              </a:lnSpc>
            </a:pPr>
            <a:r>
              <a:rPr lang="es-CO" dirty="0"/>
              <a:t>Analizar sus discursos oficiales</a:t>
            </a:r>
          </a:p>
          <a:p>
            <a:pPr>
              <a:lnSpc>
                <a:spcPct val="200000"/>
              </a:lnSpc>
            </a:pPr>
            <a:r>
              <a:rPr lang="es-CO" dirty="0"/>
              <a:t>Comparar las diferentes formas de comunicarse con la población brasileña y el mundo.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5627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2476F-B7BB-F146-AD51-9C9675BD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Preguntas de investigación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28860A-EB57-7B48-9806-E31D853F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dirty="0"/>
              <a:t>¿Siguen estando presentes en sus discursos estas posturas políticas después de su elección? </a:t>
            </a:r>
          </a:p>
          <a:p>
            <a:r>
              <a:rPr lang="es-CO" dirty="0"/>
              <a:t>Entender la semántica usada en esos diferentes medios de comunicación y la variabilidad de su vocabulario en cada situación.</a:t>
            </a:r>
          </a:p>
          <a:p>
            <a:r>
              <a:rPr lang="es-CO" dirty="0"/>
              <a:t>Cómo los eventos específicos como reformas políticas, nombramiento de ministros, sesiones en la cámara, eventos sociales, etc., se ven reflejados en los datos.</a:t>
            </a:r>
          </a:p>
          <a:p>
            <a:r>
              <a:rPr lang="es-CO" dirty="0"/>
              <a:t>¿Sigue siendo constante el uso de  “Fake News” en su trayectoria política? </a:t>
            </a:r>
          </a:p>
          <a:p>
            <a:r>
              <a:rPr lang="es-CO" dirty="0"/>
              <a:t>¿ Que información adicional acerca de las intervenciones presidenciales puede ser analizada a partir de la estadística descriptiva de los datos obtenidos ?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048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FBC2AF-C611-7E45-9697-77364576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3" y="514350"/>
            <a:ext cx="10567987" cy="566261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85000"/>
                  </a:schemeClr>
                </a:solidFill>
              </a:rPr>
              <a:t> Motivación y Descripción</a:t>
            </a:r>
          </a:p>
          <a:p>
            <a:pPr>
              <a:lnSpc>
                <a:spcPct val="160000"/>
              </a:lnSpc>
            </a:pPr>
            <a:r>
              <a:rPr lang="es-CO" sz="5400" dirty="0"/>
              <a:t> Métodos usados</a:t>
            </a:r>
          </a:p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75000"/>
                  </a:schemeClr>
                </a:solidFill>
              </a:rPr>
              <a:t> Análisis y resultados</a:t>
            </a:r>
          </a:p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75000"/>
                  </a:schemeClr>
                </a:solidFill>
              </a:rPr>
              <a:t>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152385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9D73A-1684-CA43-B28C-3DC3EB02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Métodos usados: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33E2F4-F7FE-1D43-9C24-81C52BA29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itchFamily="2" charset="2"/>
              <a:buChar char="Ø"/>
            </a:pPr>
            <a:r>
              <a:rPr lang="es-CO" dirty="0"/>
              <a:t> API Twitter Archiver</a:t>
            </a:r>
          </a:p>
          <a:p>
            <a:pPr>
              <a:lnSpc>
                <a:spcPct val="160000"/>
              </a:lnSpc>
              <a:buFont typeface="Wingdings" pitchFamily="2" charset="2"/>
              <a:buChar char="Ø"/>
            </a:pPr>
            <a:r>
              <a:rPr lang="es-CO" dirty="0"/>
              <a:t> Análisis de texto</a:t>
            </a:r>
          </a:p>
          <a:p>
            <a:pPr>
              <a:lnSpc>
                <a:spcPct val="160000"/>
              </a:lnSpc>
              <a:buFont typeface="Wingdings" pitchFamily="2" charset="2"/>
              <a:buChar char="Ø"/>
            </a:pPr>
            <a:r>
              <a:rPr lang="es-CO" dirty="0"/>
              <a:t> Análisis gráficos</a:t>
            </a:r>
          </a:p>
          <a:p>
            <a:pPr>
              <a:lnSpc>
                <a:spcPct val="160000"/>
              </a:lnSpc>
              <a:buFont typeface="Wingdings" pitchFamily="2" charset="2"/>
              <a:buChar char="Ø"/>
            </a:pPr>
            <a:r>
              <a:rPr lang="es-CO" dirty="0"/>
              <a:t> Tableau</a:t>
            </a:r>
          </a:p>
        </p:txBody>
      </p:sp>
    </p:spTree>
    <p:extLst>
      <p:ext uri="{BB962C8B-B14F-4D97-AF65-F5344CB8AC3E}">
        <p14:creationId xmlns:p14="http://schemas.microsoft.com/office/powerpoint/2010/main" val="5448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FBC2AF-C611-7E45-9697-77364576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3" y="514350"/>
            <a:ext cx="10567987" cy="566261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75000"/>
                  </a:schemeClr>
                </a:solidFill>
              </a:rPr>
              <a:t> Motivación y Descripción</a:t>
            </a:r>
          </a:p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75000"/>
                  </a:schemeClr>
                </a:solidFill>
              </a:rPr>
              <a:t> Métodos usados</a:t>
            </a:r>
          </a:p>
          <a:p>
            <a:pPr>
              <a:lnSpc>
                <a:spcPct val="160000"/>
              </a:lnSpc>
            </a:pPr>
            <a:r>
              <a:rPr lang="es-CO" sz="5400" dirty="0"/>
              <a:t> Análisis y resultados</a:t>
            </a:r>
          </a:p>
          <a:p>
            <a:pPr>
              <a:lnSpc>
                <a:spcPct val="160000"/>
              </a:lnSpc>
            </a:pPr>
            <a:r>
              <a:rPr lang="es-CO" sz="5400" dirty="0">
                <a:solidFill>
                  <a:schemeClr val="bg1">
                    <a:lumMod val="75000"/>
                  </a:schemeClr>
                </a:solidFill>
              </a:rPr>
              <a:t>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752235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251</Words>
  <Application>Microsoft Macintosh PowerPoint</Application>
  <PresentationFormat>Panorámica</PresentationFormat>
  <Paragraphs>62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Tema de Office</vt:lpstr>
      <vt:lpstr>Analísis de tweets y discursos de Jair Bolsonaro</vt:lpstr>
      <vt:lpstr>Presentación de PowerPoint</vt:lpstr>
      <vt:lpstr>Presentación de PowerPoint</vt:lpstr>
      <vt:lpstr>Motivación:</vt:lpstr>
      <vt:lpstr>Objetivo:</vt:lpstr>
      <vt:lpstr>Preguntas de investigación</vt:lpstr>
      <vt:lpstr>Presentación de PowerPoint</vt:lpstr>
      <vt:lpstr>Métodos usados: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Collocations</vt:lpstr>
      <vt:lpstr>Presentación de PowerPoint</vt:lpstr>
      <vt:lpstr>Palabras en contexto</vt:lpstr>
      <vt:lpstr>Presentación de PowerPoint</vt:lpstr>
      <vt:lpstr>Movilidad del Presidente Jair Bolsonaro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Collocations</vt:lpstr>
      <vt:lpstr>Presentación de PowerPoint</vt:lpstr>
      <vt:lpstr>Palabras en contexto</vt:lpstr>
      <vt:lpstr>Presentación de PowerPoint</vt:lpstr>
      <vt:lpstr>Presentación de PowerPoint</vt:lpstr>
      <vt:lpstr>Conclusiones:</vt:lpstr>
      <vt:lpstr>Presentación de PowerPoint</vt:lpstr>
      <vt:lpstr>Trabajo futuro: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Analísis de tweets y discursos de Jair Bolsonaro</dc:title>
  <dc:creator>Samara Lino Salamanca</dc:creator>
  <cp:lastModifiedBy>Samara Lino Salamanca</cp:lastModifiedBy>
  <cp:revision>3</cp:revision>
  <dcterms:created xsi:type="dcterms:W3CDTF">2019-05-24T14:00:04Z</dcterms:created>
  <dcterms:modified xsi:type="dcterms:W3CDTF">2019-05-24T14:14:47Z</dcterms:modified>
</cp:coreProperties>
</file>